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57" r:id="rId3"/>
    <p:sldId id="289" r:id="rId4"/>
    <p:sldId id="303" r:id="rId5"/>
    <p:sldId id="292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283" r:id="rId14"/>
    <p:sldId id="284" r:id="rId1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0D0ACC-872A-4130-8F34-CD38E95D35F6}">
          <p14:sldIdLst>
            <p14:sldId id="257"/>
            <p14:sldId id="289"/>
            <p14:sldId id="303"/>
            <p14:sldId id="292"/>
            <p14:sldId id="296"/>
            <p14:sldId id="297"/>
            <p14:sldId id="298"/>
            <p14:sldId id="299"/>
            <p14:sldId id="300"/>
            <p14:sldId id="301"/>
            <p14:sldId id="30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cksoJ" initials="JM" lastIdx="1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A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29" autoAdjust="0"/>
    <p:restoredTop sz="94702" autoAdjust="0"/>
  </p:normalViewPr>
  <p:slideViewPr>
    <p:cSldViewPr>
      <p:cViewPr>
        <p:scale>
          <a:sx n="105" d="100"/>
          <a:sy n="105" d="100"/>
        </p:scale>
        <p:origin x="1768" y="14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978F3-9150-4241-A188-9C8190C2D61D}" type="datetimeFigureOut">
              <a:rPr lang="en-US" smtClean="0"/>
              <a:pPr/>
              <a:t>8/20/18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B4FC8-5831-4609-B3D2-81EB8B42E9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59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B4CA40-B464-4BAC-A64E-0510E9AFD17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116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B4CA40-B464-4BAC-A64E-0510E9AFD17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116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B4CA40-B464-4BAC-A64E-0510E9AFD17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116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2F33-188B-4185-9669-16600878E1C2}" type="datetimeFigureOut">
              <a:rPr lang="en-US" smtClean="0"/>
              <a:pPr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BA3B-BA63-4FE4-9FD5-12BF71B563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89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2F33-188B-4185-9669-16600878E1C2}" type="datetimeFigureOut">
              <a:rPr lang="en-US" smtClean="0"/>
              <a:pPr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BA3B-BA63-4FE4-9FD5-12BF71B563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19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2F33-188B-4185-9669-16600878E1C2}" type="datetimeFigureOut">
              <a:rPr lang="en-US" smtClean="0"/>
              <a:pPr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BA3B-BA63-4FE4-9FD5-12BF71B563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10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72A9829-3912-4535-8BE1-239ACBF838BF}" type="datetimeFigureOut">
              <a:rPr lang="en-US" sz="1275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8/20/18</a:t>
            </a:fld>
            <a:endParaRPr lang="en-US" sz="1275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8B5A2-C4EB-4E83-9098-F5E98F41C2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8428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72A9829-3912-4535-8BE1-239ACBF838BF}" type="datetimeFigureOut">
              <a:rPr lang="en-US" sz="1275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8/20/18</a:t>
            </a:fld>
            <a:endParaRPr lang="en-US" sz="1275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8B5A2-C4EB-4E83-9098-F5E98F41C2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526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72A9829-3912-4535-8BE1-239ACBF838BF}" type="datetimeFigureOut">
              <a:rPr lang="en-US" sz="1275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8/20/18</a:t>
            </a:fld>
            <a:endParaRPr lang="en-US" sz="1275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8B5A2-C4EB-4E83-9098-F5E98F41C2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5663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72A9829-3912-4535-8BE1-239ACBF838BF}" type="datetimeFigureOut">
              <a:rPr lang="en-US" sz="1275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8/20/18</a:t>
            </a:fld>
            <a:endParaRPr lang="en-US" sz="1275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8B5A2-C4EB-4E83-9098-F5E98F41C2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039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72A9829-3912-4535-8BE1-239ACBF838BF}" type="datetimeFigureOut">
              <a:rPr lang="en-US" sz="1275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8/20/18</a:t>
            </a:fld>
            <a:endParaRPr lang="en-US" sz="1275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8B5A2-C4EB-4E83-9098-F5E98F41C2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443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72A9829-3912-4535-8BE1-239ACBF838BF}" type="datetimeFigureOut">
              <a:rPr lang="en-US" sz="1275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8/20/18</a:t>
            </a:fld>
            <a:endParaRPr lang="en-US" sz="1275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8B5A2-C4EB-4E83-9098-F5E98F41C2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1873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8B5A2-C4EB-4E83-9098-F5E98F41C2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7" name="Picture 3" descr="P:\31891.000\Entitlements (post 2012)\Renderings\New Logos\CPMC IPD Team 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59" y="4770746"/>
            <a:ext cx="4572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8656359" y="4765261"/>
            <a:ext cx="457200" cy="348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75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7723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72A9829-3912-4535-8BE1-239ACBF838BF}" type="datetimeFigureOut">
              <a:rPr lang="en-US" sz="1275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8/20/18</a:t>
            </a:fld>
            <a:endParaRPr lang="en-US" sz="1275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8B5A2-C4EB-4E83-9098-F5E98F41C2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42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2F33-188B-4185-9669-16600878E1C2}" type="datetimeFigureOut">
              <a:rPr lang="en-US" smtClean="0"/>
              <a:pPr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BA3B-BA63-4FE4-9FD5-12BF71B563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317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718B5A2-C4EB-4E83-9098-F5E98F41C2B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7926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72A9829-3912-4535-8BE1-239ACBF838BF}" type="datetimeFigureOut">
              <a:rPr lang="en-US" sz="1275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8/20/18</a:t>
            </a:fld>
            <a:endParaRPr lang="en-US" sz="1275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8B5A2-C4EB-4E83-9098-F5E98F41C2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2415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72A9829-3912-4535-8BE1-239ACBF838BF}" type="datetimeFigureOut">
              <a:rPr lang="en-US" sz="1275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8/20/18</a:t>
            </a:fld>
            <a:endParaRPr lang="en-US" sz="1275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8B5A2-C4EB-4E83-9098-F5E98F41C2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5656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2F33-188B-4185-9669-16600878E1C2}" type="datetimeFigureOut">
              <a:rPr lang="en-US" smtClean="0"/>
              <a:pPr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BA3B-BA63-4FE4-9FD5-12BF71B563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1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2F33-188B-4185-9669-16600878E1C2}" type="datetimeFigureOut">
              <a:rPr lang="en-US" smtClean="0"/>
              <a:pPr/>
              <a:t>8/20/18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BA3B-BA63-4FE4-9FD5-12BF71B563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29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2F33-188B-4185-9669-16600878E1C2}" type="datetimeFigureOut">
              <a:rPr lang="en-US" smtClean="0"/>
              <a:pPr/>
              <a:t>8/20/18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BA3B-BA63-4FE4-9FD5-12BF71B563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6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2F33-188B-4185-9669-16600878E1C2}" type="datetimeFigureOut">
              <a:rPr lang="en-US" smtClean="0"/>
              <a:pPr/>
              <a:t>8/20/18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BA3B-BA63-4FE4-9FD5-12BF71B563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42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2F33-188B-4185-9669-16600878E1C2}" type="datetimeFigureOut">
              <a:rPr lang="en-US" smtClean="0"/>
              <a:pPr/>
              <a:t>8/20/18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BA3B-BA63-4FE4-9FD5-12BF71B563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30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2F33-188B-4185-9669-16600878E1C2}" type="datetimeFigureOut">
              <a:rPr lang="en-US" smtClean="0"/>
              <a:pPr/>
              <a:t>8/20/18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BA3B-BA63-4FE4-9FD5-12BF71B563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93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2F33-188B-4185-9669-16600878E1C2}" type="datetimeFigureOut">
              <a:rPr lang="en-US" smtClean="0"/>
              <a:pPr/>
              <a:t>8/20/18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BA3B-BA63-4FE4-9FD5-12BF71B563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82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92F33-188B-4185-9669-16600878E1C2}" type="datetimeFigureOut">
              <a:rPr lang="en-US" smtClean="0"/>
              <a:pPr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ABA3B-BA63-4FE4-9FD5-12BF71B563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65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718B5A2-C4EB-4E83-9098-F5E98F41C2B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50582"/>
            <a:ext cx="2124075" cy="49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13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954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684657"/>
            <a:ext cx="568382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5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Welcome to Sutter Health CPMC’s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07" y="1459036"/>
            <a:ext cx="5782786" cy="1112358"/>
          </a:xfrm>
          <a:prstGeom prst="rect">
            <a:avLst/>
          </a:prstGeom>
          <a:effectLst>
            <a:outerShdw blurRad="127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12" y="4019550"/>
            <a:ext cx="2717801" cy="99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92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143000" y="101946"/>
            <a:ext cx="6858000" cy="10410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48006" tIns="24003" rIns="48006" bIns="24003">
            <a:spAutoFit/>
          </a:bodyPr>
          <a:lstStyle/>
          <a:p>
            <a:pPr algn="ctr" defTabSz="68591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8591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00" b="1" dirty="0">
                <a:solidFill>
                  <a:srgbClr val="00AA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Hospital at Valencia &amp; Cesar Chavez</a:t>
            </a:r>
            <a:endParaRPr lang="en-US" sz="2700" b="1" dirty="0">
              <a:solidFill>
                <a:srgbClr val="00AA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defTabSz="68591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i="1" dirty="0">
                <a:solidFill>
                  <a:srgbClr val="00AA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Open!</a:t>
            </a:r>
          </a:p>
          <a:p>
            <a:pPr algn="ctr" defTabSz="68591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0" b="1" i="1" dirty="0">
              <a:solidFill>
                <a:srgbClr val="00AA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er entrance - update - lowe res.jpg"/>
          <p:cNvPicPr>
            <a:picLocks noChangeAspect="1"/>
          </p:cNvPicPr>
          <p:nvPr/>
        </p:nvPicPr>
        <p:blipFill rotWithShape="1">
          <a:blip r:embed="rId2" cstate="print"/>
          <a:srcRect r="6250" b="4721"/>
          <a:stretch/>
        </p:blipFill>
        <p:spPr>
          <a:xfrm>
            <a:off x="1143000" y="1221790"/>
            <a:ext cx="6858000" cy="392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608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143000" y="101946"/>
            <a:ext cx="6858000" cy="10410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48006" tIns="24003" rIns="48006" bIns="24003">
            <a:spAutoFit/>
          </a:bodyPr>
          <a:lstStyle/>
          <a:p>
            <a:pPr algn="ctr" defTabSz="68591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8591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00" b="1" dirty="0">
                <a:solidFill>
                  <a:srgbClr val="00AA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Hospital at Valencia &amp; Cesar Chavez</a:t>
            </a:r>
            <a:endParaRPr lang="en-US" sz="2700" b="1" dirty="0">
              <a:solidFill>
                <a:srgbClr val="00AA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defTabSz="68591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i="1" dirty="0">
                <a:solidFill>
                  <a:srgbClr val="00AA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Open!</a:t>
            </a:r>
          </a:p>
          <a:p>
            <a:pPr algn="ctr" defTabSz="68591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0" b="1" i="1" dirty="0">
              <a:solidFill>
                <a:srgbClr val="00AA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" b="16952"/>
          <a:stretch/>
        </p:blipFill>
        <p:spPr>
          <a:xfrm>
            <a:off x="1143000" y="1197292"/>
            <a:ext cx="6858000" cy="394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747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3" t="3230" b="25655"/>
          <a:stretch/>
        </p:blipFill>
        <p:spPr>
          <a:xfrm>
            <a:off x="1143000" y="0"/>
            <a:ext cx="6858000" cy="5200650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600200" y="285750"/>
            <a:ext cx="5943600" cy="131445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0AAA6"/>
                </a:solidFill>
                <a:latin typeface="Arial" pitchFamily="34" charset="0"/>
                <a:cs typeface="Arial" pitchFamily="34" charset="0"/>
              </a:rPr>
              <a:t>Please respect the park and dispose of all trash.</a:t>
            </a:r>
            <a:endParaRPr lang="en-US" sz="3600" b="1" dirty="0">
              <a:solidFill>
                <a:srgbClr val="00AAA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895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4450" y="457200"/>
            <a:ext cx="6572250" cy="120015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0AAA6"/>
                </a:solidFill>
                <a:latin typeface="Arial" pitchFamily="34" charset="0"/>
                <a:cs typeface="Arial" pitchFamily="34" charset="0"/>
              </a:rPr>
              <a:t>Portable restrooms are provided along the park for your convenience.</a:t>
            </a:r>
            <a:endParaRPr lang="en-US" sz="3600" b="1" dirty="0">
              <a:solidFill>
                <a:srgbClr val="00AAA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AutoShape 2" descr="http://www.clker.com/cliparts/b/0/S/D/m/b/large-man-woman-bathroom-sign.svg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5" name="AutoShape 4" descr="http://www.clker.com/cliparts/b/0/S/D/m/b/large-man-woman-bathroom-sign.svg"/>
          <p:cNvSpPr>
            <a:spLocks noChangeAspect="1" noChangeArrowheads="1"/>
          </p:cNvSpPr>
          <p:nvPr/>
        </p:nvSpPr>
        <p:spPr bwMode="auto">
          <a:xfrm>
            <a:off x="1373981" y="595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pic>
        <p:nvPicPr>
          <p:cNvPr id="3078" name="Picture 6" descr="Large Man Woman Bathroom Sign Clip 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2200275"/>
            <a:ext cx="24288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7484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954"/>
            <a:ext cx="9144000" cy="514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82" y="0"/>
            <a:ext cx="4276725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92154"/>
            <a:ext cx="4255154" cy="818508"/>
          </a:xfrm>
          <a:prstGeom prst="rect">
            <a:avLst/>
          </a:prstGeom>
          <a:effectLst>
            <a:outerShdw blurRad="127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23419"/>
            <a:ext cx="3505200" cy="17627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2390" y="1819953"/>
            <a:ext cx="3493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Paddington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2390" y="2275437"/>
            <a:ext cx="349300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50" dirty="0" smtClean="0">
                <a:solidFill>
                  <a:schemeClr val="bg1"/>
                </a:solidFill>
                <a:latin typeface="Adobe Garamond Pro" charset="0"/>
                <a:ea typeface="Adobe Garamond Pro" charset="0"/>
                <a:cs typeface="Adobe Garamond Pro" charset="0"/>
              </a:rPr>
              <a:t>Saturday, Sept 22</a:t>
            </a:r>
            <a:r>
              <a:rPr lang="en-US" sz="2250" baseline="30000" dirty="0" smtClean="0">
                <a:solidFill>
                  <a:schemeClr val="bg1"/>
                </a:solidFill>
                <a:latin typeface="Adobe Garamond Pro" charset="0"/>
                <a:ea typeface="Adobe Garamond Pro" charset="0"/>
                <a:cs typeface="Adobe Garamond Pro" charset="0"/>
              </a:rPr>
              <a:t>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12390" y="2942619"/>
            <a:ext cx="3493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dobe Garamond Pro" charset="0"/>
                <a:ea typeface="Adobe Garamond Pro" charset="0"/>
                <a:cs typeface="Adobe Garamond Pro" charset="0"/>
              </a:rPr>
              <a:t>Upper Noe Valley Rec. Center</a:t>
            </a:r>
            <a:endParaRPr lang="en-US" sz="2000" baseline="30000" dirty="0" smtClean="0">
              <a:solidFill>
                <a:schemeClr val="bg1"/>
              </a:solidFill>
              <a:latin typeface="Adobe Garamond Pro" charset="0"/>
              <a:ea typeface="Adobe Garamond Pro" charset="0"/>
              <a:cs typeface="Adobe Garamond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592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vie-Night-in-the-Park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1" y="285750"/>
            <a:ext cx="6860005" cy="3771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411964"/>
            <a:ext cx="201656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460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AA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vie-Night-in-the-Parks.png"/>
          <p:cNvPicPr>
            <a:picLocks noChangeAspect="1"/>
          </p:cNvPicPr>
          <p:nvPr/>
        </p:nvPicPr>
        <p:blipFill rotWithShape="1">
          <a:blip r:embed="rId3" cstate="print"/>
          <a:srcRect l="5664" t="25778"/>
          <a:stretch/>
        </p:blipFill>
        <p:spPr>
          <a:xfrm>
            <a:off x="1147167" y="1325880"/>
            <a:ext cx="6853834" cy="38176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411964"/>
            <a:ext cx="2016560" cy="5143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85900" y="57150"/>
            <a:ext cx="64008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NOW OPEN</a:t>
            </a:r>
          </a:p>
          <a:p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Pediatric After Hours Care at Valencia and Cesar Chavez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9460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43000" y="0"/>
            <a:ext cx="6858000" cy="1372895"/>
          </a:xfrm>
          <a:prstGeom prst="rect">
            <a:avLst/>
          </a:prstGeom>
          <a:solidFill>
            <a:srgbClr val="00A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extBox 1"/>
          <p:cNvSpPr txBox="1"/>
          <p:nvPr/>
        </p:nvSpPr>
        <p:spPr>
          <a:xfrm>
            <a:off x="1485900" y="57150"/>
            <a:ext cx="64008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Now Open</a:t>
            </a:r>
          </a:p>
          <a:p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SPMF Valencia Street Care Center</a:t>
            </a:r>
          </a:p>
          <a:p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899 Valencia St at 20</a:t>
            </a:r>
            <a:r>
              <a:rPr lang="en-US" sz="2400" baseline="30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St</a:t>
            </a:r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71600" y="1497330"/>
            <a:ext cx="3116312" cy="3531870"/>
            <a:chOff x="457200" y="685800"/>
            <a:chExt cx="4155082" cy="47091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50000" b="19721"/>
            <a:stretch/>
          </p:blipFill>
          <p:spPr>
            <a:xfrm>
              <a:off x="457200" y="685800"/>
              <a:ext cx="4155082" cy="470916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819400" y="4648200"/>
              <a:ext cx="1792882" cy="746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10" name="Rectangle 9"/>
          <p:cNvSpPr/>
          <p:nvPr/>
        </p:nvSpPr>
        <p:spPr>
          <a:xfrm>
            <a:off x="4594860" y="1497331"/>
            <a:ext cx="327305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Services:</a:t>
            </a:r>
          </a:p>
          <a:p>
            <a:pPr marL="214313" indent="-214313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adult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and pediatric primary care 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214313" indent="-214313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lab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and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imaging</a:t>
            </a:r>
          </a:p>
          <a:p>
            <a:pPr marL="214313" indent="-214313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integrative health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8"/>
          <a:stretch/>
        </p:blipFill>
        <p:spPr>
          <a:xfrm>
            <a:off x="3028951" y="4286250"/>
            <a:ext cx="2042294" cy="78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09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143000" y="101946"/>
            <a:ext cx="6858000" cy="10410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48006" tIns="24003" rIns="48006" bIns="24003">
            <a:spAutoFit/>
          </a:bodyPr>
          <a:lstStyle/>
          <a:p>
            <a:pPr algn="ctr" defTabSz="68591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8591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00" b="1" dirty="0">
                <a:solidFill>
                  <a:srgbClr val="00AA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Hospital at Valencia &amp; Cesar Chavez</a:t>
            </a:r>
            <a:endParaRPr lang="en-US" sz="2700" b="1" dirty="0">
              <a:solidFill>
                <a:srgbClr val="00AA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defTabSz="68591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i="1" dirty="0">
                <a:solidFill>
                  <a:srgbClr val="00AA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Open!</a:t>
            </a:r>
          </a:p>
          <a:p>
            <a:pPr algn="ctr" defTabSz="68591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0" b="1" i="1" dirty="0">
              <a:solidFill>
                <a:srgbClr val="00AA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/>
          <a:srcRect l="3062" b="3014"/>
          <a:stretch/>
        </p:blipFill>
        <p:spPr>
          <a:xfrm>
            <a:off x="1143001" y="1097280"/>
            <a:ext cx="6873995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288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143000" y="101946"/>
            <a:ext cx="6858000" cy="10410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48006" tIns="24003" rIns="48006" bIns="24003">
            <a:spAutoFit/>
          </a:bodyPr>
          <a:lstStyle/>
          <a:p>
            <a:pPr algn="ctr" defTabSz="68591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8591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00" b="1" dirty="0">
                <a:solidFill>
                  <a:srgbClr val="00AA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Hospital at Valencia &amp; Cesar Chavez</a:t>
            </a:r>
            <a:endParaRPr lang="en-US" sz="2700" b="1" dirty="0">
              <a:solidFill>
                <a:srgbClr val="00AA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defTabSz="68591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i="1" dirty="0">
                <a:solidFill>
                  <a:srgbClr val="00AA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Open!</a:t>
            </a:r>
          </a:p>
          <a:p>
            <a:pPr algn="ctr" defTabSz="68591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0" b="1" i="1" dirty="0">
              <a:solidFill>
                <a:srgbClr val="00AA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8" b="9201"/>
          <a:stretch/>
        </p:blipFill>
        <p:spPr>
          <a:xfrm>
            <a:off x="1143000" y="1152011"/>
            <a:ext cx="6858000" cy="399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685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143000" y="101946"/>
            <a:ext cx="6858000" cy="10410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48006" tIns="24003" rIns="48006" bIns="24003">
            <a:spAutoFit/>
          </a:bodyPr>
          <a:lstStyle/>
          <a:p>
            <a:pPr algn="ctr" defTabSz="68591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8591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00" b="1" dirty="0">
                <a:solidFill>
                  <a:srgbClr val="00AA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Hospital at Valencia &amp; Cesar Chavez</a:t>
            </a:r>
            <a:endParaRPr lang="en-US" sz="2700" b="1" dirty="0">
              <a:solidFill>
                <a:srgbClr val="00AA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defTabSz="68591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i="1" dirty="0">
                <a:solidFill>
                  <a:srgbClr val="00AA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Open!</a:t>
            </a:r>
          </a:p>
          <a:p>
            <a:pPr algn="ctr" defTabSz="68591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0" b="1" i="1" dirty="0">
              <a:solidFill>
                <a:srgbClr val="00AA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TL L5 Medurg Patient room.jpg"/>
          <p:cNvPicPr>
            <a:picLocks noChangeAspect="1"/>
          </p:cNvPicPr>
          <p:nvPr/>
        </p:nvPicPr>
        <p:blipFill rotWithShape="1">
          <a:blip r:embed="rId2" cstate="print"/>
          <a:srcRect l="-847" t="18800" r="3567" b="8098"/>
          <a:stretch/>
        </p:blipFill>
        <p:spPr>
          <a:xfrm>
            <a:off x="1051560" y="1226820"/>
            <a:ext cx="6949440" cy="39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604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143000" y="101946"/>
            <a:ext cx="6858000" cy="10410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48006" tIns="24003" rIns="48006" bIns="24003">
            <a:spAutoFit/>
          </a:bodyPr>
          <a:lstStyle/>
          <a:p>
            <a:pPr algn="ctr" defTabSz="68591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8591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00" b="1" dirty="0">
                <a:solidFill>
                  <a:srgbClr val="00AA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Hospital at Valencia &amp; Cesar Chavez</a:t>
            </a:r>
            <a:endParaRPr lang="en-US" sz="2700" b="1" dirty="0">
              <a:solidFill>
                <a:srgbClr val="00AA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defTabSz="68591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i="1" dirty="0">
                <a:solidFill>
                  <a:srgbClr val="00AA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Open!</a:t>
            </a:r>
          </a:p>
          <a:p>
            <a:pPr algn="ctr" defTabSz="68591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0" b="1" i="1" dirty="0">
              <a:solidFill>
                <a:srgbClr val="00AA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TL L7 LDR Final.jpg"/>
          <p:cNvPicPr>
            <a:picLocks noChangeAspect="1"/>
          </p:cNvPicPr>
          <p:nvPr/>
        </p:nvPicPr>
        <p:blipFill rotWithShape="1">
          <a:blip r:embed="rId2" cstate="print"/>
          <a:srcRect t="14889" b="8444"/>
          <a:stretch/>
        </p:blipFill>
        <p:spPr>
          <a:xfrm>
            <a:off x="1143000" y="1200150"/>
            <a:ext cx="68580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903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</TotalTime>
  <Words>137</Words>
  <Application>Microsoft Macintosh PowerPoint</Application>
  <PresentationFormat>On-screen Show (16:9)</PresentationFormat>
  <Paragraphs>36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Adobe Garamond Pro</vt:lpstr>
      <vt:lpstr>Calibri</vt:lpstr>
      <vt:lpstr>Helvetica</vt:lpstr>
      <vt:lpstr>Arial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Portable restrooms are provided along the park for your convenience.</vt:lpstr>
    </vt:vector>
  </TitlesOfParts>
  <Company>Sutter health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Saniuk, Tatsiana</dc:creator>
  <cp:lastModifiedBy>Gross, Eric (Contractor)</cp:lastModifiedBy>
  <cp:revision>41</cp:revision>
  <dcterms:created xsi:type="dcterms:W3CDTF">2015-09-16T17:33:32Z</dcterms:created>
  <dcterms:modified xsi:type="dcterms:W3CDTF">2018-08-20T23:49:42Z</dcterms:modified>
</cp:coreProperties>
</file>